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8" r:id="rId2"/>
    <p:sldId id="279" r:id="rId3"/>
    <p:sldId id="265" r:id="rId4"/>
    <p:sldId id="280" r:id="rId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CDB02E-EDF7-4080-82A2-A97013AD91F1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9688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00FB09-5960-440F-B927-6F2BF96B49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5" tIns="49523" rIns="99045" bIns="49523"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sz="4000" smtClean="0"/>
              <a:t> </a:t>
            </a:r>
          </a:p>
        </p:txBody>
      </p:sp>
      <p:sp>
        <p:nvSpPr>
          <p:cNvPr id="1741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5" tIns="49523" rIns="99045" bIns="49523" anchor="b"/>
          <a:lstStyle/>
          <a:p>
            <a:pPr algn="r" defTabSz="990600"/>
            <a:fld id="{69C50099-D6BD-4E14-8C1D-A9D5B5B60068}" type="slidenum">
              <a:rPr lang="de-DE" sz="1400">
                <a:latin typeface="Calibri" pitchFamily="34" charset="0"/>
              </a:rPr>
              <a:pPr algn="r" defTabSz="990600"/>
              <a:t>2</a:t>
            </a:fld>
            <a:endParaRPr lang="de-DE" sz="14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sz="4000" smtClean="0"/>
              <a:t> Klar strukturierte Arbeitsabläufe von Synthese bis zu Tierversuchen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sz="4000" smtClean="0"/>
              <a:t> Schwerpunkt physiologische Barrieren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sz="4000" smtClean="0"/>
              <a:t> Trächtige Schafe mit intrumentierten Föten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sz="4000" smtClean="0"/>
              <a:t> Nochmals nennen, was Präsentation beinhaltet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332C8-65DC-4087-A4E3-2C52FA7983AF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7F36-BC75-44A6-820C-8F317B504775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7727-BFAA-4AFC-829D-5BEB9E273F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385C-D900-4911-959C-C35E32C6ADB9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A7E2-AC7A-4E45-A06A-6A9F9E185B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A554-42BE-4AD2-B270-583A1C040531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1064-0AC0-40CC-B32C-30BCBCFF18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9F1D-8D7C-4677-9433-67F43C77F771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3B48-83F4-4FBA-8CE2-5D5C15DBB8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FF2F-7C19-4658-92E7-9E2AA8F16721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C57FE-2B8E-4048-806B-935CF1B63F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95D0-A7D7-4D2F-9B93-AC5D94D89C8C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C50F-B41A-48B0-9CE5-4F6CDC01F5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C0BA9-D624-4B12-94FB-EBAAF7D0436C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BDA3-CCE9-48BC-BEA4-F280753B77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6CE4-CFC8-4CB2-BBE6-D9EB8ABA852B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BEAF-EE72-4416-8522-841C99D296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7F71-0ABC-402F-9C3D-23460967DDA2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4A05A-906A-41E1-BA07-5559B0DFA3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BFCC-D3DE-475E-93B0-79D144F25CA6}" type="datetimeFigureOut">
              <a:rPr lang="de-DE"/>
              <a:pPr>
                <a:defRPr/>
              </a:pPr>
              <a:t>01.03.2013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1321-B0B7-4601-A95C-345A52E168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191250"/>
            <a:ext cx="9144000" cy="46038"/>
          </a:xfrm>
          <a:prstGeom prst="rect">
            <a:avLst/>
          </a:prstGeom>
          <a:gradFill rotWithShape="1">
            <a:gsLst>
              <a:gs pos="0">
                <a:srgbClr val="6699FF">
                  <a:alpha val="40999"/>
                </a:srgbClr>
              </a:gs>
              <a:gs pos="100000">
                <a:srgbClr val="3333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pic>
        <p:nvPicPr>
          <p:cNvPr id="1027" name="Picture 5"/>
          <p:cNvPicPr>
            <a:picLocks noChangeAspect="1" noChangeArrowheads="1"/>
          </p:cNvPicPr>
          <p:nvPr userDrawn="1"/>
        </p:nvPicPr>
        <p:blipFill>
          <a:blip r:embed="rId13"/>
          <a:srcRect r="3995" b="11684"/>
          <a:stretch>
            <a:fillRect/>
          </a:stretch>
        </p:blipFill>
        <p:spPr bwMode="auto">
          <a:xfrm>
            <a:off x="7740650" y="6254750"/>
            <a:ext cx="847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4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6259513"/>
            <a:ext cx="11366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2"/>
          <p:cNvSpPr txBox="1">
            <a:spLocks noChangeArrowheads="1"/>
          </p:cNvSpPr>
          <p:nvPr userDrawn="1"/>
        </p:nvSpPr>
        <p:spPr bwMode="auto">
          <a:xfrm>
            <a:off x="1692275" y="6238875"/>
            <a:ext cx="61325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Clustertreffen 2013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14./15. Januar 2013 – Frankfurt/Main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NanoMed</a:t>
            </a:r>
            <a:endParaRPr lang="de-DE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hyperlink" Target="http://www.ptj.de/index.php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EI-Partikel2.t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8000"/>
          </a:blip>
          <a:stretch>
            <a:fillRect/>
          </a:stretch>
        </p:blipFill>
        <p:spPr>
          <a:xfrm>
            <a:off x="1828800" y="548680"/>
            <a:ext cx="5486400" cy="5413248"/>
          </a:xfrm>
          <a:prstGeom prst="rect">
            <a:avLst/>
          </a:prstGeom>
        </p:spPr>
      </p:pic>
      <p:sp>
        <p:nvSpPr>
          <p:cNvPr id="15362" name="Rechteck 3"/>
          <p:cNvSpPr>
            <a:spLocks noChangeArrowheads="1"/>
          </p:cNvSpPr>
          <p:nvPr/>
        </p:nvSpPr>
        <p:spPr bwMode="auto">
          <a:xfrm>
            <a:off x="755650" y="549275"/>
            <a:ext cx="77041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>
                <a:cs typeface="Arial" charset="0"/>
              </a:rPr>
              <a:t>Toxikologische Charakterisierung von Nanomaterialien für die diagnostische Bildgebung in der Medizin</a:t>
            </a:r>
            <a:r>
              <a:rPr lang="en-US"/>
              <a:t> </a:t>
            </a:r>
            <a:r>
              <a:rPr lang="en-US" sz="3600" b="1">
                <a:cs typeface="Arial" charset="0"/>
              </a:rPr>
              <a:t>- </a:t>
            </a:r>
            <a:r>
              <a:rPr lang="en-US" sz="3600" b="1">
                <a:solidFill>
                  <a:srgbClr val="800000"/>
                </a:solidFill>
                <a:cs typeface="Arial" charset="0"/>
              </a:rPr>
              <a:t>NanoMed</a:t>
            </a:r>
            <a:endParaRPr lang="de-DE" sz="3600" b="1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1" t="3226"/>
          <a:stretch>
            <a:fillRect/>
          </a:stretch>
        </p:blipFill>
        <p:spPr bwMode="auto">
          <a:xfrm>
            <a:off x="2844800" y="2687638"/>
            <a:ext cx="38877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feld 13"/>
          <p:cNvSpPr txBox="1">
            <a:spLocks noChangeArrowheads="1"/>
          </p:cNvSpPr>
          <p:nvPr/>
        </p:nvSpPr>
        <p:spPr bwMode="auto">
          <a:xfrm>
            <a:off x="2484438" y="4868863"/>
            <a:ext cx="433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7F7F7F"/>
                </a:solidFill>
                <a:cs typeface="Arial" charset="0"/>
              </a:rPr>
              <a:t>www.nanomed-jena.de</a:t>
            </a:r>
          </a:p>
        </p:txBody>
      </p:sp>
      <p:pic>
        <p:nvPicPr>
          <p:cNvPr id="15365" name="Picture 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229225"/>
            <a:ext cx="17637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Logo PtJ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157788"/>
            <a:ext cx="15113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feld 183"/>
          <p:cNvSpPr txBox="1">
            <a:spLocks noChangeArrowheads="1"/>
          </p:cNvSpPr>
          <p:nvPr/>
        </p:nvSpPr>
        <p:spPr bwMode="auto">
          <a:xfrm>
            <a:off x="250825" y="115888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cs typeface="Arial" charset="0"/>
              </a:rPr>
              <a:t>NanoMed – Toxikologische Charakterisierung von Nanomaterialien für die diagnostische Bildgebung in der Medizin</a:t>
            </a:r>
          </a:p>
        </p:txBody>
      </p:sp>
      <p:pic>
        <p:nvPicPr>
          <p:cNvPr id="16386" name="Picture 44" descr="Logo 8000 x 2586 ne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141663"/>
            <a:ext cx="17875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933825"/>
            <a:ext cx="1881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276475"/>
            <a:ext cx="23764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013325"/>
            <a:ext cx="172878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41438"/>
            <a:ext cx="24479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feld 12"/>
          <p:cNvSpPr txBox="1">
            <a:spLocks noChangeArrowheads="1"/>
          </p:cNvSpPr>
          <p:nvPr/>
        </p:nvSpPr>
        <p:spPr bwMode="auto">
          <a:xfrm>
            <a:off x="2987675" y="1196975"/>
            <a:ext cx="59055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de-DE" b="1"/>
              <a:t>Interdisziplinäres Projekt mit Partnern aus  </a:t>
            </a:r>
          </a:p>
          <a:p>
            <a:pPr marL="179388" indent="-179388"/>
            <a:r>
              <a:rPr lang="de-DE" b="1"/>
              <a:t>  	Industrie, Klinik und wissenschaftlichen</a:t>
            </a:r>
          </a:p>
          <a:p>
            <a:pPr marL="179388" indent="-179388"/>
            <a:r>
              <a:rPr lang="de-DE" b="1"/>
              <a:t>   Institutionen</a:t>
            </a:r>
          </a:p>
          <a:p>
            <a:pPr marL="179388" indent="-179388">
              <a:buFontTx/>
              <a:buChar char="•"/>
            </a:pPr>
            <a:r>
              <a:rPr lang="de-DE" b="1"/>
              <a:t>Versuchsdurchführung nach internationalen </a:t>
            </a:r>
          </a:p>
          <a:p>
            <a:pPr marL="179388" indent="-179388"/>
            <a:r>
              <a:rPr lang="de-DE" b="1"/>
              <a:t>   Guidelines</a:t>
            </a:r>
          </a:p>
          <a:p>
            <a:pPr marL="179388" indent="-179388">
              <a:buFontTx/>
              <a:buChar char="•"/>
            </a:pPr>
            <a:r>
              <a:rPr lang="de-DE" b="1"/>
              <a:t>SOPs für alle wichtigen Methoden</a:t>
            </a:r>
          </a:p>
          <a:p>
            <a:pPr marL="179388" indent="-179388">
              <a:buFontTx/>
              <a:buChar char="•"/>
            </a:pPr>
            <a:r>
              <a:rPr lang="de-DE" b="1"/>
              <a:t>Validierung der zentralen Testsysteme mit Hilfe</a:t>
            </a:r>
          </a:p>
          <a:p>
            <a:pPr marL="179388" indent="-179388"/>
            <a:r>
              <a:rPr lang="de-DE" b="1"/>
              <a:t>  ausgewählter Referenzpartikel </a:t>
            </a:r>
          </a:p>
          <a:p>
            <a:pPr marL="179388" indent="-179388"/>
            <a:endParaRPr lang="de-DE" b="1">
              <a:cs typeface="Arial" charset="0"/>
            </a:endParaRPr>
          </a:p>
        </p:txBody>
      </p:sp>
      <p:grpSp>
        <p:nvGrpSpPr>
          <p:cNvPr id="16392" name="Gruppieren 24"/>
          <p:cNvGrpSpPr>
            <a:grpSpLocks/>
          </p:cNvGrpSpPr>
          <p:nvPr/>
        </p:nvGrpSpPr>
        <p:grpSpPr bwMode="auto">
          <a:xfrm>
            <a:off x="5940425" y="3357563"/>
            <a:ext cx="2987675" cy="2735262"/>
            <a:chOff x="5076057" y="3229449"/>
            <a:chExt cx="3096344" cy="2919273"/>
          </a:xfrm>
        </p:grpSpPr>
        <p:sp>
          <p:nvSpPr>
            <p:cNvPr id="16394" name="AutoShape 10"/>
            <p:cNvSpPr>
              <a:spLocks noChangeAspect="1" noChangeArrowheads="1"/>
            </p:cNvSpPr>
            <p:nvPr/>
          </p:nvSpPr>
          <p:spPr bwMode="auto">
            <a:xfrm>
              <a:off x="5076057" y="3229449"/>
              <a:ext cx="3096344" cy="2919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Arial" charset="0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5076057" y="3229449"/>
              <a:ext cx="2155544" cy="2226287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29999"/>
                  </a:srgbClr>
                </a:gs>
                <a:gs pos="100000">
                  <a:srgbClr val="4E4EC3">
                    <a:alpha val="75998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18288" rIns="36576" bIns="18288" anchor="ctr"/>
            <a:lstStyle/>
            <a:p>
              <a:pPr algn="ctr"/>
              <a:endParaRPr lang="de-DE">
                <a:cs typeface="Arial" charset="0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5472241" y="3922435"/>
              <a:ext cx="2229761" cy="2226287"/>
            </a:xfrm>
            <a:prstGeom prst="ellipse">
              <a:avLst/>
            </a:prstGeom>
            <a:gradFill rotWithShape="1">
              <a:gsLst>
                <a:gs pos="0">
                  <a:srgbClr val="FFB469">
                    <a:alpha val="39000"/>
                  </a:srgbClr>
                </a:gs>
                <a:gs pos="100000">
                  <a:srgbClr val="FFCC99">
                    <a:alpha val="35999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>
                <a:cs typeface="Arial" charset="0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6016857" y="3229449"/>
              <a:ext cx="2155544" cy="2225741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alpha val="29999"/>
                  </a:srgbClr>
                </a:gs>
                <a:gs pos="100000">
                  <a:srgbClr val="73B996">
                    <a:alpha val="82001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>
                <a:cs typeface="Arial" charset="0"/>
              </a:endParaRP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5441086" y="3717032"/>
              <a:ext cx="859107" cy="25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6" tIns="18288" rIns="36576" bIns="18288"/>
            <a:lstStyle/>
            <a:p>
              <a:r>
                <a:rPr lang="de-DE" sz="1200">
                  <a:solidFill>
                    <a:srgbClr val="000000"/>
                  </a:solidFill>
                  <a:cs typeface="Arial" charset="0"/>
                </a:rPr>
                <a:t>Chemie</a:t>
              </a:r>
              <a:endParaRPr lang="de-DE" sz="4000">
                <a:cs typeface="Arial" charset="0"/>
              </a:endParaRP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7268709" y="3578670"/>
              <a:ext cx="774905" cy="62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" tIns="18288" rIns="7200" bIns="18288"/>
            <a:lstStyle/>
            <a:p>
              <a:r>
                <a:rPr lang="de-DE" sz="1200">
                  <a:solidFill>
                    <a:srgbClr val="000000"/>
                  </a:solidFill>
                  <a:cs typeface="Arial" charset="0"/>
                </a:rPr>
                <a:t>Biologie/</a:t>
              </a:r>
            </a:p>
            <a:p>
              <a:r>
                <a:rPr lang="de-DE" sz="1200">
                  <a:solidFill>
                    <a:srgbClr val="000000"/>
                  </a:solidFill>
                  <a:cs typeface="Arial" charset="0"/>
                </a:rPr>
                <a:t>Medizin/</a:t>
              </a:r>
            </a:p>
            <a:p>
              <a:r>
                <a:rPr lang="de-DE" sz="1200">
                  <a:solidFill>
                    <a:srgbClr val="000000"/>
                  </a:solidFill>
                  <a:cs typeface="Arial" charset="0"/>
                </a:rPr>
                <a:t>Pharmazie</a:t>
              </a:r>
              <a:endParaRPr lang="de-DE" sz="4000">
                <a:cs typeface="Arial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6300192" y="5587239"/>
              <a:ext cx="683226" cy="25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6" tIns="18288" rIns="36576" bIns="18288"/>
            <a:lstStyle/>
            <a:p>
              <a:r>
                <a:rPr lang="de-DE" sz="1200">
                  <a:solidFill>
                    <a:srgbClr val="000000"/>
                  </a:solidFill>
                  <a:cs typeface="Arial" charset="0"/>
                </a:rPr>
                <a:t>Physik</a:t>
              </a:r>
              <a:endParaRPr lang="de-DE" sz="4000">
                <a:cs typeface="Arial" charset="0"/>
              </a:endParaRPr>
            </a:p>
          </p:txBody>
        </p:sp>
        <p:pic>
          <p:nvPicPr>
            <p:cNvPr id="16401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23815" y="4119964"/>
              <a:ext cx="982273" cy="5500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5076057" y="3229449"/>
              <a:ext cx="2155544" cy="22262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>
                <a:cs typeface="Arial" charset="0"/>
              </a:endParaRPr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5472241" y="3922435"/>
              <a:ext cx="2229761" cy="22262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>
                <a:cs typeface="Arial" charset="0"/>
              </a:endParaRPr>
            </a:p>
          </p:txBody>
        </p:sp>
      </p:grpSp>
      <p:pic>
        <p:nvPicPr>
          <p:cNvPr id="16393" name="Grafik 9" descr="chemagen_RGB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5445125"/>
            <a:ext cx="16573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223963" y="682625"/>
            <a:ext cx="487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Partikelsynthese und Oberflächenmodifikation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38288" y="1462088"/>
            <a:ext cx="426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Standardisierung und Charakterisierung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92388" y="2924175"/>
            <a:ext cx="214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Hämokompatibilität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92138" y="349885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Blut-Hirn-Schranke</a:t>
            </a:r>
          </a:p>
          <a:p>
            <a:pPr algn="ctr"/>
            <a:r>
              <a:rPr lang="de-DE">
                <a:cs typeface="Arial" charset="0"/>
              </a:rPr>
              <a:t>(in vitro)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00563" y="3498850"/>
            <a:ext cx="258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cs typeface="Arial" charset="0"/>
              </a:rPr>
              <a:t>Blut-Plazenta-Schranke</a:t>
            </a:r>
          </a:p>
          <a:p>
            <a:pPr algn="ctr"/>
            <a:r>
              <a:rPr lang="de-DE">
                <a:cs typeface="Arial" charset="0"/>
              </a:rPr>
              <a:t>(ex vivo)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294063" y="443706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Ratte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3282950" y="587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Schaf</a:t>
            </a:r>
          </a:p>
        </p:txBody>
      </p:sp>
      <p:sp>
        <p:nvSpPr>
          <p:cNvPr id="10" name="Down Arrow 12"/>
          <p:cNvSpPr/>
          <p:nvPr/>
        </p:nvSpPr>
        <p:spPr>
          <a:xfrm>
            <a:off x="3556000" y="1060450"/>
            <a:ext cx="215900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own Arrow 23"/>
          <p:cNvSpPr/>
          <p:nvPr/>
        </p:nvSpPr>
        <p:spPr>
          <a:xfrm>
            <a:off x="3548063" y="3357563"/>
            <a:ext cx="230187" cy="646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2560638" y="4049713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In vivo Experimente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3968750" y="4978400"/>
            <a:ext cx="410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cs typeface="Arial" charset="0"/>
              </a:rPr>
              <a:t>Bildgebende Eigenschaften (CT, MRT)</a:t>
            </a:r>
          </a:p>
        </p:txBody>
      </p:sp>
      <p:sp>
        <p:nvSpPr>
          <p:cNvPr id="18444" name="Textfeld 183"/>
          <p:cNvSpPr txBox="1">
            <a:spLocks noChangeArrowheads="1"/>
          </p:cNvSpPr>
          <p:nvPr/>
        </p:nvSpPr>
        <p:spPr bwMode="auto">
          <a:xfrm>
            <a:off x="215900" y="188913"/>
            <a:ext cx="687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cs typeface="Arial" charset="0"/>
              </a:rPr>
              <a:t>Workflow</a:t>
            </a:r>
          </a:p>
        </p:txBody>
      </p:sp>
      <p:sp>
        <p:nvSpPr>
          <p:cNvPr id="186" name="Down Arrow 26"/>
          <p:cNvSpPr/>
          <p:nvPr/>
        </p:nvSpPr>
        <p:spPr>
          <a:xfrm rot="18519291">
            <a:off x="4306094" y="3301207"/>
            <a:ext cx="215900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6" name="Picture 14"/>
          <p:cNvPicPr>
            <a:picLocks noChangeAspect="1"/>
          </p:cNvPicPr>
          <p:nvPr/>
        </p:nvPicPr>
        <p:blipFill>
          <a:blip r:embed="rId3"/>
          <a:srcRect r="2901" b="1878"/>
          <a:stretch>
            <a:fillRect/>
          </a:stretch>
        </p:blipFill>
        <p:spPr bwMode="auto">
          <a:xfrm>
            <a:off x="8013700" y="4075113"/>
            <a:ext cx="1130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7" descr="Maus"/>
          <p:cNvPicPr>
            <a:picLocks noChangeAspect="1" noChangeArrowheads="1"/>
          </p:cNvPicPr>
          <p:nvPr/>
        </p:nvPicPr>
        <p:blipFill>
          <a:blip r:embed="rId4"/>
          <a:srcRect l="-2353" r="12434"/>
          <a:stretch>
            <a:fillRect/>
          </a:stretch>
        </p:blipFill>
        <p:spPr bwMode="auto">
          <a:xfrm>
            <a:off x="7981950" y="3038475"/>
            <a:ext cx="11620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-793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4"/>
          <p:cNvPicPr>
            <a:picLocks noChangeAspect="1" noChangeArrowheads="1"/>
          </p:cNvPicPr>
          <p:nvPr/>
        </p:nvPicPr>
        <p:blipFill>
          <a:blip r:embed="rId6"/>
          <a:srcRect l="22234" t="10213" r="40404" b="44986"/>
          <a:stretch>
            <a:fillRect/>
          </a:stretch>
        </p:blipFill>
        <p:spPr bwMode="auto">
          <a:xfrm>
            <a:off x="8013700" y="2128838"/>
            <a:ext cx="11303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5" descr="image_thumb[1]"/>
          <p:cNvPicPr>
            <a:picLocks noChangeAspect="1" noChangeArrowheads="1"/>
          </p:cNvPicPr>
          <p:nvPr/>
        </p:nvPicPr>
        <p:blipFill>
          <a:blip r:embed="rId7"/>
          <a:srcRect r="1370" b="15096"/>
          <a:stretch>
            <a:fillRect/>
          </a:stretch>
        </p:blipFill>
        <p:spPr bwMode="auto">
          <a:xfrm>
            <a:off x="8027988" y="1235075"/>
            <a:ext cx="11160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Textfeld 24"/>
          <p:cNvSpPr txBox="1">
            <a:spLocks noChangeArrowheads="1"/>
          </p:cNvSpPr>
          <p:nvPr/>
        </p:nvSpPr>
        <p:spPr bwMode="auto">
          <a:xfrm>
            <a:off x="2955925" y="22225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Zytotoxizität</a:t>
            </a:r>
          </a:p>
        </p:txBody>
      </p:sp>
      <p:sp>
        <p:nvSpPr>
          <p:cNvPr id="27" name="Down Arrow 23"/>
          <p:cNvSpPr/>
          <p:nvPr/>
        </p:nvSpPr>
        <p:spPr>
          <a:xfrm>
            <a:off x="3548063" y="4932363"/>
            <a:ext cx="230187" cy="646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Down Arrow 26"/>
          <p:cNvSpPr/>
          <p:nvPr/>
        </p:nvSpPr>
        <p:spPr>
          <a:xfrm rot="18519291">
            <a:off x="4383882" y="4574381"/>
            <a:ext cx="215900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Down Arrow 25"/>
          <p:cNvSpPr/>
          <p:nvPr/>
        </p:nvSpPr>
        <p:spPr>
          <a:xfrm rot="2729262">
            <a:off x="2723357" y="4579143"/>
            <a:ext cx="215900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Textfeld 29"/>
          <p:cNvSpPr txBox="1">
            <a:spLocks noChangeArrowheads="1"/>
          </p:cNvSpPr>
          <p:nvPr/>
        </p:nvSpPr>
        <p:spPr bwMode="auto">
          <a:xfrm>
            <a:off x="414338" y="4978400"/>
            <a:ext cx="286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cs typeface="Arial" charset="0"/>
              </a:rPr>
              <a:t>Toxikologie und Verteilung</a:t>
            </a:r>
          </a:p>
        </p:txBody>
      </p:sp>
      <p:sp>
        <p:nvSpPr>
          <p:cNvPr id="18456" name="Down Arrow 25"/>
          <p:cNvSpPr>
            <a:spLocks noChangeArrowheads="1"/>
          </p:cNvSpPr>
          <p:nvPr/>
        </p:nvSpPr>
        <p:spPr bwMode="auto">
          <a:xfrm rot="2729262" flipV="1">
            <a:off x="4398963" y="5651500"/>
            <a:ext cx="201612" cy="407988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de-DE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7" name="Down Arrow 26"/>
          <p:cNvSpPr>
            <a:spLocks noChangeArrowheads="1"/>
          </p:cNvSpPr>
          <p:nvPr/>
        </p:nvSpPr>
        <p:spPr bwMode="auto">
          <a:xfrm rot="18519291" flipV="1">
            <a:off x="2750344" y="5655469"/>
            <a:ext cx="211137" cy="3524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558ED5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de-DE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8458" name="Picture 7" descr="Datei:Modern 3T MRI.JPG"/>
          <p:cNvPicPr>
            <a:picLocks noChangeAspect="1" noChangeArrowheads="1"/>
          </p:cNvPicPr>
          <p:nvPr/>
        </p:nvPicPr>
        <p:blipFill>
          <a:blip r:embed="rId8"/>
          <a:srcRect l="10745" r="6799"/>
          <a:stretch>
            <a:fillRect/>
          </a:stretch>
        </p:blipFill>
        <p:spPr bwMode="auto">
          <a:xfrm>
            <a:off x="8013700" y="5157788"/>
            <a:ext cx="11303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Down Arrow 25"/>
          <p:cNvSpPr/>
          <p:nvPr/>
        </p:nvSpPr>
        <p:spPr>
          <a:xfrm rot="2729262">
            <a:off x="2718594" y="3307557"/>
            <a:ext cx="215900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7"/>
          <p:cNvSpPr/>
          <p:nvPr/>
        </p:nvSpPr>
        <p:spPr>
          <a:xfrm>
            <a:off x="3556000" y="1852613"/>
            <a:ext cx="215900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own Arrow 17"/>
          <p:cNvSpPr/>
          <p:nvPr/>
        </p:nvSpPr>
        <p:spPr>
          <a:xfrm>
            <a:off x="3556000" y="2627313"/>
            <a:ext cx="215900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feld 93"/>
          <p:cNvSpPr txBox="1">
            <a:spLocks noChangeArrowheads="1"/>
          </p:cNvSpPr>
          <p:nvPr/>
        </p:nvSpPr>
        <p:spPr bwMode="auto">
          <a:xfrm>
            <a:off x="1719263" y="188913"/>
            <a:ext cx="551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cs typeface="Arial" charset="0"/>
              </a:rPr>
              <a:t>Kommunikation im NanoMed-Projekt</a:t>
            </a:r>
          </a:p>
        </p:txBody>
      </p:sp>
      <p:sp>
        <p:nvSpPr>
          <p:cNvPr id="38914" name="Textfeld 2"/>
          <p:cNvSpPr txBox="1">
            <a:spLocks noChangeArrowheads="1"/>
          </p:cNvSpPr>
          <p:nvPr/>
        </p:nvSpPr>
        <p:spPr bwMode="auto">
          <a:xfrm>
            <a:off x="250825" y="765175"/>
            <a:ext cx="5257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de-DE"/>
              <a:t>Zweitägiger Workshops mit renommierten Speakern (26./27. Juni 2012) in Jena</a:t>
            </a:r>
          </a:p>
          <a:p>
            <a:pPr marL="179388" indent="-179388">
              <a:buFont typeface="Arial" charset="0"/>
              <a:buChar char="•"/>
            </a:pPr>
            <a:endParaRPr lang="de-DE"/>
          </a:p>
          <a:p>
            <a:pPr marL="179388" indent="-179388">
              <a:buFont typeface="Arial" charset="0"/>
              <a:buChar char="•"/>
            </a:pPr>
            <a:r>
              <a:rPr lang="de-DE"/>
              <a:t>Veranstaltung von Doktoranden-Seminaren zur Förderung des Austausches unter den Jungwissenschaftlern</a:t>
            </a:r>
          </a:p>
          <a:p>
            <a:pPr marL="179388" indent="-179388">
              <a:buFont typeface="Arial" charset="0"/>
              <a:buChar char="•"/>
            </a:pPr>
            <a:endParaRPr lang="de-DE"/>
          </a:p>
          <a:p>
            <a:pPr marL="179388" indent="-179388">
              <a:buFont typeface="Arial" charset="0"/>
              <a:buChar char="•"/>
            </a:pPr>
            <a:r>
              <a:rPr lang="de-DE"/>
              <a:t>Abschluss zahlreicher Bachelor- Master- und Diplomarbeiten</a:t>
            </a:r>
          </a:p>
          <a:p>
            <a:pPr marL="179388" indent="-179388">
              <a:buFont typeface="Arial" charset="0"/>
              <a:buChar char="•"/>
            </a:pPr>
            <a:endParaRPr lang="de-DE"/>
          </a:p>
          <a:p>
            <a:pPr marL="179388" indent="-179388">
              <a:buFont typeface="Arial" charset="0"/>
              <a:buChar char="•"/>
            </a:pPr>
            <a:r>
              <a:rPr lang="de-DE">
                <a:cs typeface="Arial" charset="0"/>
              </a:rPr>
              <a:t>Regelmäßige Kongress- Messe- und TV-Teilnahmen</a:t>
            </a:r>
          </a:p>
          <a:p>
            <a:pPr marL="179388" indent="-179388">
              <a:buFont typeface="Arial" charset="0"/>
              <a:buChar char="•"/>
            </a:pPr>
            <a:endParaRPr lang="de-DE"/>
          </a:p>
          <a:p>
            <a:pPr marL="179388" indent="-179388">
              <a:buFont typeface="Arial" charset="0"/>
              <a:buChar char="•"/>
            </a:pPr>
            <a:endParaRPr lang="de-DE"/>
          </a:p>
        </p:txBody>
      </p:sp>
      <p:pic>
        <p:nvPicPr>
          <p:cNvPr id="38915" name="Grafik 3" descr="Photos1.JPG"/>
          <p:cNvPicPr>
            <a:picLocks noChangeAspect="1"/>
          </p:cNvPicPr>
          <p:nvPr/>
        </p:nvPicPr>
        <p:blipFill>
          <a:blip r:embed="rId2"/>
          <a:srcRect l="15282" t="17450" r="1540"/>
          <a:stretch>
            <a:fillRect/>
          </a:stretch>
        </p:blipFill>
        <p:spPr bwMode="auto">
          <a:xfrm>
            <a:off x="2771775" y="4149725"/>
            <a:ext cx="24479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149725"/>
            <a:ext cx="25209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/>
          <a:srcRect l="8659" t="5000" r="9245" b="13812"/>
          <a:stretch>
            <a:fillRect/>
          </a:stretch>
        </p:blipFill>
        <p:spPr bwMode="auto">
          <a:xfrm>
            <a:off x="5435600" y="3789363"/>
            <a:ext cx="35290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5"/>
          <a:srcRect l="64766" t="20708" r="12500" b="12563"/>
          <a:stretch>
            <a:fillRect/>
          </a:stretch>
        </p:blipFill>
        <p:spPr bwMode="auto">
          <a:xfrm>
            <a:off x="6443663" y="836613"/>
            <a:ext cx="194786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03B46D28014A43A86B8F9177057453" ma:contentTypeVersion="0" ma:contentTypeDescription="Ein neues Dokument erstellen." ma:contentTypeScope="" ma:versionID="4bf9680c907bfd482fadf067363548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a50e853bb2a4d51791d089d27b41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52E7B9-026E-42BA-84B1-6685810146BD}"/>
</file>

<file path=customXml/itemProps2.xml><?xml version="1.0" encoding="utf-8"?>
<ds:datastoreItem xmlns:ds="http://schemas.openxmlformats.org/officeDocument/2006/customXml" ds:itemID="{E3A672A0-3FAF-41CE-8789-A1ED70799025}"/>
</file>

<file path=customXml/itemProps3.xml><?xml version="1.0" encoding="utf-8"?>
<ds:datastoreItem xmlns:ds="http://schemas.openxmlformats.org/officeDocument/2006/customXml" ds:itemID="{83955175-1794-4939-9506-EB2E5F28ED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Bildschirmpräsentation (4:3)</PresentationFormat>
  <Paragraphs>45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11</vt:i4>
      </vt:variant>
      <vt:variant>
        <vt:lpstr>Folientitel</vt:lpstr>
      </vt:variant>
      <vt:variant>
        <vt:i4>4</vt:i4>
      </vt:variant>
    </vt:vector>
  </HeadingPairs>
  <TitlesOfParts>
    <vt:vector size="17" baseType="lpstr">
      <vt:lpstr>Arial</vt:lpstr>
      <vt:lpstr>Calibri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Larissa-Design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 Schlenk</dc:creator>
  <cp:lastModifiedBy>PhT</cp:lastModifiedBy>
  <cp:revision>112</cp:revision>
  <dcterms:created xsi:type="dcterms:W3CDTF">2012-12-12T12:32:21Z</dcterms:created>
  <dcterms:modified xsi:type="dcterms:W3CDTF">2013-03-01T09:54:33Z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0x0101004403B46D28014A43A86B8F9177057453</vt:lpwstr>
  </property>
</Properties>
</file>